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68" r:id="rId4"/>
    <p:sldId id="266" r:id="rId5"/>
    <p:sldId id="261" r:id="rId6"/>
    <p:sldId id="262" r:id="rId7"/>
    <p:sldId id="263" r:id="rId8"/>
    <p:sldId id="264" r:id="rId9"/>
    <p:sldId id="269" r:id="rId10"/>
    <p:sldId id="273" r:id="rId11"/>
    <p:sldId id="272" r:id="rId12"/>
    <p:sldId id="271" r:id="rId13"/>
    <p:sldId id="270" r:id="rId14"/>
    <p:sldId id="274" r:id="rId15"/>
    <p:sldId id="275" r:id="rId16"/>
    <p:sldId id="27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77BA757-DBE1-4924-AAE0-149A09850796}" type="datetimeFigureOut">
              <a:rPr lang="en-US" smtClean="0"/>
              <a:t>7/31/2024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1095955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7BA757-DBE1-4924-AAE0-149A09850796}" type="datetimeFigureOut">
              <a:rPr lang="en-US" smtClean="0"/>
              <a:t>7/31/2024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2395075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7BA757-DBE1-4924-AAE0-149A09850796}" type="datetimeFigureOut">
              <a:rPr lang="en-US" smtClean="0"/>
              <a:t>7/31/2024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1844291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7BA757-DBE1-4924-AAE0-149A09850796}" type="datetimeFigureOut">
              <a:rPr lang="en-US" smtClean="0"/>
              <a:t>7/31/2024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187819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7BA757-DBE1-4924-AAE0-149A09850796}" type="datetimeFigureOut">
              <a:rPr lang="en-US" smtClean="0"/>
              <a:t>7/31/2024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2128393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77BA757-DBE1-4924-AAE0-149A09850796}" type="datetimeFigureOut">
              <a:rPr lang="en-US" smtClean="0"/>
              <a:t>7/31/2024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2970305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77BA757-DBE1-4924-AAE0-149A09850796}" type="datetimeFigureOut">
              <a:rPr lang="en-US" smtClean="0"/>
              <a:t>7/31/2024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1976724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77BA757-DBE1-4924-AAE0-149A09850796}" type="datetimeFigureOut">
              <a:rPr lang="en-US" smtClean="0"/>
              <a:t>7/31/2024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1200141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7BA757-DBE1-4924-AAE0-149A09850796}" type="datetimeFigureOut">
              <a:rPr lang="en-US" smtClean="0"/>
              <a:t>7/31/2024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2245307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7BA757-DBE1-4924-AAE0-149A09850796}" type="datetimeFigureOut">
              <a:rPr lang="en-US" smtClean="0"/>
              <a:t>7/31/2024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3144307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7BA757-DBE1-4924-AAE0-149A09850796}" type="datetimeFigureOut">
              <a:rPr lang="en-US" smtClean="0"/>
              <a:t>7/31/2024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AE7F1B-E9AF-41EA-8C64-D569793C190E}" type="slidenum">
              <a:rPr lang="en-US" smtClean="0"/>
              <a:t>‹#›</a:t>
            </a:fld>
            <a:endParaRPr lang="en-US"/>
          </a:p>
        </p:txBody>
      </p:sp>
    </p:spTree>
    <p:extLst>
      <p:ext uri="{BB962C8B-B14F-4D97-AF65-F5344CB8AC3E}">
        <p14:creationId xmlns:p14="http://schemas.microsoft.com/office/powerpoint/2010/main" val="2152044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7BA757-DBE1-4924-AAE0-149A09850796}" type="datetimeFigureOut">
              <a:rPr lang="en-US" smtClean="0"/>
              <a:t>7/31/2024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AE7F1B-E9AF-41EA-8C64-D569793C190E}" type="slidenum">
              <a:rPr lang="en-US" smtClean="0"/>
              <a:t>‹#›</a:t>
            </a:fld>
            <a:endParaRPr lang="en-US"/>
          </a:p>
        </p:txBody>
      </p:sp>
    </p:spTree>
    <p:extLst>
      <p:ext uri="{BB962C8B-B14F-4D97-AF65-F5344CB8AC3E}">
        <p14:creationId xmlns:p14="http://schemas.microsoft.com/office/powerpoint/2010/main" val="3447328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Naïve Bayes</a:t>
            </a:r>
          </a:p>
        </p:txBody>
      </p:sp>
    </p:spTree>
    <p:extLst>
      <p:ext uri="{BB962C8B-B14F-4D97-AF65-F5344CB8AC3E}">
        <p14:creationId xmlns:p14="http://schemas.microsoft.com/office/powerpoint/2010/main" val="9678716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4080" t="52075" r="36462" b="29434"/>
          <a:stretch/>
        </p:blipFill>
        <p:spPr>
          <a:xfrm>
            <a:off x="2061714" y="172439"/>
            <a:ext cx="6029864" cy="1268083"/>
          </a:xfrm>
          <a:prstGeom prst="rect">
            <a:avLst/>
          </a:prstGeom>
        </p:spPr>
      </p:pic>
      <p:sp>
        <p:nvSpPr>
          <p:cNvPr id="5" name="Rectangle 4"/>
          <p:cNvSpPr/>
          <p:nvPr/>
        </p:nvSpPr>
        <p:spPr>
          <a:xfrm>
            <a:off x="477328" y="1664270"/>
            <a:ext cx="11159706" cy="2123658"/>
          </a:xfrm>
          <a:prstGeom prst="rect">
            <a:avLst/>
          </a:prstGeom>
        </p:spPr>
        <p:txBody>
          <a:bodyPr wrap="square">
            <a:spAutoFit/>
          </a:bodyPr>
          <a:lstStyle/>
          <a:p>
            <a:pPr marL="285750" indent="-285750">
              <a:buFont typeface="Arial" panose="020B0604020202020204" pitchFamily="34" charset="0"/>
              <a:buChar char="•"/>
            </a:pPr>
            <a:r>
              <a:rPr lang="en-US" sz="2400" b="0" i="0" dirty="0">
                <a:solidFill>
                  <a:srgbClr val="111111"/>
                </a:solidFill>
                <a:effectLst/>
                <a:latin typeface="open sans" panose="020B0606030504020204" pitchFamily="34" charset="0"/>
              </a:rPr>
              <a:t>The variable </a:t>
            </a:r>
            <a:r>
              <a:rPr lang="en-US" sz="2400" b="1" i="0" dirty="0">
                <a:solidFill>
                  <a:srgbClr val="111111"/>
                </a:solidFill>
                <a:effectLst/>
                <a:latin typeface="open sans" panose="020B0606030504020204" pitchFamily="34" charset="0"/>
              </a:rPr>
              <a:t>y</a:t>
            </a:r>
            <a:r>
              <a:rPr lang="en-US" sz="2400" b="0" i="0" dirty="0">
                <a:solidFill>
                  <a:srgbClr val="111111"/>
                </a:solidFill>
                <a:effectLst/>
                <a:latin typeface="open sans" panose="020B0606030504020204" pitchFamily="34" charset="0"/>
              </a:rPr>
              <a:t> is the class variable (stolen?), which represents if the car is stolen or not given the conditions. </a:t>
            </a:r>
          </a:p>
          <a:p>
            <a:pPr marL="285750" indent="-285750">
              <a:buFont typeface="Arial" panose="020B0604020202020204" pitchFamily="34" charset="0"/>
              <a:buChar char="•"/>
            </a:pPr>
            <a:endParaRPr lang="en-US" sz="2400" dirty="0">
              <a:solidFill>
                <a:srgbClr val="111111"/>
              </a:solidFill>
              <a:latin typeface="open sans" panose="020B0606030504020204" pitchFamily="34" charset="0"/>
            </a:endParaRPr>
          </a:p>
          <a:p>
            <a:pPr marL="285750" indent="-285750">
              <a:buFont typeface="Arial" panose="020B0604020202020204" pitchFamily="34" charset="0"/>
              <a:buChar char="•"/>
            </a:pPr>
            <a:r>
              <a:rPr lang="en-US" sz="2400" b="0" i="0" dirty="0">
                <a:solidFill>
                  <a:srgbClr val="111111"/>
                </a:solidFill>
                <a:effectLst/>
                <a:latin typeface="open sans" panose="020B0606030504020204" pitchFamily="34" charset="0"/>
              </a:rPr>
              <a:t>Variable </a:t>
            </a:r>
            <a:r>
              <a:rPr lang="en-US" sz="2400" b="1" i="0" dirty="0">
                <a:solidFill>
                  <a:srgbClr val="111111"/>
                </a:solidFill>
                <a:effectLst/>
                <a:latin typeface="open sans" panose="020B0606030504020204" pitchFamily="34" charset="0"/>
              </a:rPr>
              <a:t>X </a:t>
            </a:r>
            <a:r>
              <a:rPr lang="en-US" sz="2400" b="0" i="0" dirty="0">
                <a:solidFill>
                  <a:srgbClr val="111111"/>
                </a:solidFill>
                <a:effectLst/>
                <a:latin typeface="open sans" panose="020B0606030504020204" pitchFamily="34" charset="0"/>
              </a:rPr>
              <a:t>represents the parameters/features.</a:t>
            </a:r>
          </a:p>
          <a:p>
            <a:endParaRPr lang="en-US" dirty="0">
              <a:solidFill>
                <a:srgbClr val="111111"/>
              </a:solidFill>
              <a:latin typeface="open sans" panose="020B0606030504020204" pitchFamily="34" charset="0"/>
            </a:endParaRPr>
          </a:p>
          <a:p>
            <a:endParaRPr lang="en-US" dirty="0"/>
          </a:p>
        </p:txBody>
      </p:sp>
      <p:pic>
        <p:nvPicPr>
          <p:cNvPr id="7" name="Picture 6"/>
          <p:cNvPicPr>
            <a:picLocks noChangeAspect="1"/>
          </p:cNvPicPr>
          <p:nvPr/>
        </p:nvPicPr>
        <p:blipFill rotWithShape="1">
          <a:blip r:embed="rId3"/>
          <a:srcRect l="13585" t="42013" r="36250" b="44654"/>
          <a:stretch/>
        </p:blipFill>
        <p:spPr>
          <a:xfrm>
            <a:off x="847265" y="3278038"/>
            <a:ext cx="10789769" cy="1613139"/>
          </a:xfrm>
          <a:prstGeom prst="rect">
            <a:avLst/>
          </a:prstGeom>
        </p:spPr>
      </p:pic>
      <p:sp>
        <p:nvSpPr>
          <p:cNvPr id="8" name="Rectangle 7"/>
          <p:cNvSpPr/>
          <p:nvPr/>
        </p:nvSpPr>
        <p:spPr>
          <a:xfrm>
            <a:off x="664234" y="4663032"/>
            <a:ext cx="10783019" cy="923330"/>
          </a:xfrm>
          <a:prstGeom prst="rect">
            <a:avLst/>
          </a:prstGeom>
        </p:spPr>
        <p:txBody>
          <a:bodyPr wrap="square">
            <a:spAutoFit/>
          </a:bodyPr>
          <a:lstStyle/>
          <a:p>
            <a:pPr marL="285750" indent="-285750">
              <a:buFont typeface="Arial" panose="020B0604020202020204" pitchFamily="34" charset="0"/>
              <a:buChar char="•"/>
            </a:pPr>
            <a:r>
              <a:rPr lang="en-US" b="0" i="0" dirty="0">
                <a:solidFill>
                  <a:srgbClr val="111111"/>
                </a:solidFill>
                <a:effectLst/>
                <a:latin typeface="open sans" panose="020B0606030504020204" pitchFamily="34" charset="0"/>
              </a:rPr>
              <a:t>Now, you can obtain the values for each by looking at the dataset and substitute them into the equation. For all entries in the dataset, the denominator does not change, it remains static. Therefore, the denominator can be removed and proportionality can be injected.</a:t>
            </a:r>
            <a:endParaRPr lang="en-US" dirty="0"/>
          </a:p>
        </p:txBody>
      </p:sp>
      <p:pic>
        <p:nvPicPr>
          <p:cNvPr id="9" name="Picture 8"/>
          <p:cNvPicPr>
            <a:picLocks noChangeAspect="1"/>
          </p:cNvPicPr>
          <p:nvPr/>
        </p:nvPicPr>
        <p:blipFill rotWithShape="1">
          <a:blip r:embed="rId4"/>
          <a:srcRect l="13301" t="60629" r="35401" b="25157"/>
          <a:stretch/>
        </p:blipFill>
        <p:spPr>
          <a:xfrm>
            <a:off x="2536166" y="5586686"/>
            <a:ext cx="6717651" cy="1047027"/>
          </a:xfrm>
          <a:prstGeom prst="rect">
            <a:avLst/>
          </a:prstGeom>
        </p:spPr>
      </p:pic>
    </p:spTree>
    <p:extLst>
      <p:ext uri="{BB962C8B-B14F-4D97-AF65-F5344CB8AC3E}">
        <p14:creationId xmlns:p14="http://schemas.microsoft.com/office/powerpoint/2010/main" val="727818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10401" t="31698" r="36250" b="18491"/>
          <a:stretch/>
        </p:blipFill>
        <p:spPr>
          <a:xfrm>
            <a:off x="838200" y="1578634"/>
            <a:ext cx="8541024" cy="4485736"/>
          </a:xfrm>
          <a:prstGeom prst="rect">
            <a:avLst/>
          </a:prstGeom>
        </p:spPr>
      </p:pic>
    </p:spTree>
    <p:extLst>
      <p:ext uri="{BB962C8B-B14F-4D97-AF65-F5344CB8AC3E}">
        <p14:creationId xmlns:p14="http://schemas.microsoft.com/office/powerpoint/2010/main" val="1091506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13089" t="27673" r="36109" b="19874"/>
          <a:stretch/>
        </p:blipFill>
        <p:spPr>
          <a:xfrm>
            <a:off x="1595887" y="1897810"/>
            <a:ext cx="6193766" cy="3597215"/>
          </a:xfrm>
          <a:prstGeom prst="rect">
            <a:avLst/>
          </a:prstGeom>
        </p:spPr>
      </p:pic>
    </p:spTree>
    <p:extLst>
      <p:ext uri="{BB962C8B-B14F-4D97-AF65-F5344CB8AC3E}">
        <p14:creationId xmlns:p14="http://schemas.microsoft.com/office/powerpoint/2010/main" val="253086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13514" t="26289" r="35542" b="17233"/>
          <a:stretch/>
        </p:blipFill>
        <p:spPr>
          <a:xfrm>
            <a:off x="1647644" y="1802920"/>
            <a:ext cx="7401465" cy="4615635"/>
          </a:xfrm>
          <a:prstGeom prst="rect">
            <a:avLst/>
          </a:prstGeom>
        </p:spPr>
      </p:pic>
    </p:spTree>
    <p:extLst>
      <p:ext uri="{BB962C8B-B14F-4D97-AF65-F5344CB8AC3E}">
        <p14:creationId xmlns:p14="http://schemas.microsoft.com/office/powerpoint/2010/main" val="7515260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10825" t="21510" r="35047" b="16478"/>
          <a:stretch/>
        </p:blipFill>
        <p:spPr>
          <a:xfrm>
            <a:off x="1319842" y="1475116"/>
            <a:ext cx="8143335" cy="5247928"/>
          </a:xfrm>
          <a:prstGeom prst="rect">
            <a:avLst/>
          </a:prstGeom>
        </p:spPr>
      </p:pic>
    </p:spTree>
    <p:extLst>
      <p:ext uri="{BB962C8B-B14F-4D97-AF65-F5344CB8AC3E}">
        <p14:creationId xmlns:p14="http://schemas.microsoft.com/office/powerpoint/2010/main" val="1749894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11250" t="31446" r="35897" b="11446"/>
          <a:stretch/>
        </p:blipFill>
        <p:spPr>
          <a:xfrm>
            <a:off x="767751" y="802255"/>
            <a:ext cx="10110158" cy="6144593"/>
          </a:xfrm>
          <a:prstGeom prst="rect">
            <a:avLst/>
          </a:prstGeom>
        </p:spPr>
      </p:pic>
    </p:spTree>
    <p:extLst>
      <p:ext uri="{BB962C8B-B14F-4D97-AF65-F5344CB8AC3E}">
        <p14:creationId xmlns:p14="http://schemas.microsoft.com/office/powerpoint/2010/main" val="1359281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49275"/>
          </a:xfrm>
        </p:spPr>
        <p:txBody>
          <a:bodyPr>
            <a:normAutofit fontScale="90000"/>
          </a:bodyPr>
          <a:lstStyle/>
          <a:p>
            <a:r>
              <a:rPr lang="en-US" b="1" dirty="0"/>
              <a:t>The Zero-Frequency Problem</a:t>
            </a:r>
            <a:endParaRPr lang="en-US" dirty="0"/>
          </a:p>
        </p:txBody>
      </p:sp>
      <p:sp>
        <p:nvSpPr>
          <p:cNvPr id="3" name="Content Placeholder 2"/>
          <p:cNvSpPr>
            <a:spLocks noGrp="1"/>
          </p:cNvSpPr>
          <p:nvPr>
            <p:ph idx="1"/>
          </p:nvPr>
        </p:nvSpPr>
        <p:spPr>
          <a:xfrm>
            <a:off x="458637" y="1066500"/>
            <a:ext cx="10515600" cy="1124610"/>
          </a:xfrm>
        </p:spPr>
        <p:txBody>
          <a:bodyPr>
            <a:normAutofit fontScale="85000" lnSpcReduction="20000"/>
          </a:bodyPr>
          <a:lstStyle/>
          <a:p>
            <a:r>
              <a:rPr lang="en-US" dirty="0"/>
              <a:t>One of the disadvantages of Naïve-Bayes is that if you have </a:t>
            </a:r>
            <a:r>
              <a:rPr lang="en-US" dirty="0">
                <a:solidFill>
                  <a:srgbClr val="FF0000"/>
                </a:solidFill>
              </a:rPr>
              <a:t>no occurrences </a:t>
            </a:r>
            <a:r>
              <a:rPr lang="en-US" dirty="0"/>
              <a:t>of a class label and a certain attribute value together then the frequency-based probability estimate will be zero. And this will get a zero when all the probabilities are multiplied.</a:t>
            </a:r>
          </a:p>
          <a:p>
            <a:endParaRPr lang="en-US" dirty="0"/>
          </a:p>
          <a:p>
            <a:endParaRPr lang="en-US" dirty="0"/>
          </a:p>
        </p:txBody>
      </p:sp>
      <p:pic>
        <p:nvPicPr>
          <p:cNvPr id="4" name="Picture 3"/>
          <p:cNvPicPr>
            <a:picLocks noChangeAspect="1"/>
          </p:cNvPicPr>
          <p:nvPr/>
        </p:nvPicPr>
        <p:blipFill rotWithShape="1">
          <a:blip r:embed="rId2"/>
          <a:srcRect l="15288" t="46410" r="34882" b="28176"/>
          <a:stretch/>
        </p:blipFill>
        <p:spPr>
          <a:xfrm>
            <a:off x="2920372" y="2130392"/>
            <a:ext cx="6075208" cy="1742868"/>
          </a:xfrm>
          <a:prstGeom prst="rect">
            <a:avLst/>
          </a:prstGeom>
        </p:spPr>
      </p:pic>
      <p:sp>
        <p:nvSpPr>
          <p:cNvPr id="5" name="Rectangle 4"/>
          <p:cNvSpPr/>
          <p:nvPr/>
        </p:nvSpPr>
        <p:spPr>
          <a:xfrm>
            <a:off x="692988" y="4088293"/>
            <a:ext cx="10021019" cy="923330"/>
          </a:xfrm>
          <a:prstGeom prst="rect">
            <a:avLst/>
          </a:prstGeom>
        </p:spPr>
        <p:txBody>
          <a:bodyPr wrap="square">
            <a:spAutoFit/>
          </a:bodyPr>
          <a:lstStyle/>
          <a:p>
            <a:r>
              <a:rPr lang="en-US" dirty="0"/>
              <a:t>An approach to overcome this ‘</a:t>
            </a:r>
            <a:r>
              <a:rPr lang="en-US" dirty="0">
                <a:solidFill>
                  <a:srgbClr val="FF0000"/>
                </a:solidFill>
              </a:rPr>
              <a:t>zero-frequency problem</a:t>
            </a:r>
            <a:r>
              <a:rPr lang="en-US" dirty="0"/>
              <a:t>’ in a Bayesian environment is to </a:t>
            </a:r>
            <a:r>
              <a:rPr lang="en-US" dirty="0">
                <a:solidFill>
                  <a:srgbClr val="FF0000"/>
                </a:solidFill>
              </a:rPr>
              <a:t>add one to the count for every attribute value-class </a:t>
            </a:r>
            <a:r>
              <a:rPr lang="en-US" dirty="0"/>
              <a:t>combination when an attribute value doesn’t occur with every class value.</a:t>
            </a:r>
          </a:p>
        </p:txBody>
      </p:sp>
      <p:pic>
        <p:nvPicPr>
          <p:cNvPr id="6" name="Picture 5"/>
          <p:cNvPicPr>
            <a:picLocks noChangeAspect="1"/>
          </p:cNvPicPr>
          <p:nvPr/>
        </p:nvPicPr>
        <p:blipFill rotWithShape="1">
          <a:blip r:embed="rId3"/>
          <a:srcRect l="15424" t="39874" r="35118" b="37107"/>
          <a:stretch/>
        </p:blipFill>
        <p:spPr>
          <a:xfrm>
            <a:off x="2920372" y="5011623"/>
            <a:ext cx="6029865" cy="1578634"/>
          </a:xfrm>
          <a:prstGeom prst="rect">
            <a:avLst/>
          </a:prstGeom>
        </p:spPr>
      </p:pic>
    </p:spTree>
    <p:extLst>
      <p:ext uri="{BB962C8B-B14F-4D97-AF65-F5344CB8AC3E}">
        <p14:creationId xmlns:p14="http://schemas.microsoft.com/office/powerpoint/2010/main" val="3686406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838200" y="1825625"/>
            <a:ext cx="10515600" cy="3074179"/>
          </a:xfrm>
        </p:spPr>
        <p:txBody>
          <a:bodyPr/>
          <a:lstStyle/>
          <a:p>
            <a:r>
              <a:rPr lang="en-US" dirty="0"/>
              <a:t>Naïve Bayes is a probabilistic machine learning algorithm based on the </a:t>
            </a:r>
            <a:r>
              <a:rPr lang="en-US" b="1" dirty="0"/>
              <a:t>Bayes Theorem</a:t>
            </a:r>
            <a:r>
              <a:rPr lang="en-US" dirty="0"/>
              <a:t>, used in a wide variety of classification tasks.</a:t>
            </a:r>
          </a:p>
          <a:p>
            <a:r>
              <a:rPr lang="en-US" dirty="0"/>
              <a:t>Bayes’ Theorem is a simple mathematical formula used for calculating conditional probabilities.</a:t>
            </a:r>
          </a:p>
          <a:p>
            <a:r>
              <a:rPr lang="en-US" b="1" dirty="0"/>
              <a:t>Conditional probability</a:t>
            </a:r>
            <a:r>
              <a:rPr lang="en-US" dirty="0"/>
              <a:t> is a measure of the probability of an event occurring given that another event has (by assumption, presumption, assertion, or evidence) occurred.</a:t>
            </a:r>
          </a:p>
          <a:p>
            <a:endParaRPr lang="ar-EG" dirty="0"/>
          </a:p>
          <a:p>
            <a:pPr marL="0" indent="0">
              <a:buNone/>
            </a:pPr>
            <a:endParaRPr lang="en-US" dirty="0"/>
          </a:p>
        </p:txBody>
      </p:sp>
      <p:pic>
        <p:nvPicPr>
          <p:cNvPr id="5" name="Picture 4" descr="Bayes'_Theorem_MMB_01"/>
          <p:cNvPicPr/>
          <p:nvPr/>
        </p:nvPicPr>
        <p:blipFill>
          <a:blip r:embed="rId2">
            <a:extLst>
              <a:ext uri="{28A0092B-C50C-407E-A947-70E740481C1C}">
                <a14:useLocalDpi xmlns:a14="http://schemas.microsoft.com/office/drawing/2010/main" val="0"/>
              </a:ext>
            </a:extLst>
          </a:blip>
          <a:srcRect/>
          <a:stretch>
            <a:fillRect/>
          </a:stretch>
        </p:blipFill>
        <p:spPr bwMode="auto">
          <a:xfrm>
            <a:off x="8013940" y="4608574"/>
            <a:ext cx="3648973" cy="2102778"/>
          </a:xfrm>
          <a:prstGeom prst="rect">
            <a:avLst/>
          </a:prstGeom>
          <a:noFill/>
          <a:ln>
            <a:noFill/>
          </a:ln>
        </p:spPr>
      </p:pic>
    </p:spTree>
    <p:extLst>
      <p:ext uri="{BB962C8B-B14F-4D97-AF65-F5344CB8AC3E}">
        <p14:creationId xmlns:p14="http://schemas.microsoft.com/office/powerpoint/2010/main" val="2266809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Apps</a:t>
            </a:r>
          </a:p>
        </p:txBody>
      </p:sp>
      <p:sp>
        <p:nvSpPr>
          <p:cNvPr id="3" name="Content Placeholder 2"/>
          <p:cNvSpPr>
            <a:spLocks noGrp="1"/>
          </p:cNvSpPr>
          <p:nvPr>
            <p:ph idx="1"/>
          </p:nvPr>
        </p:nvSpPr>
        <p:spPr>
          <a:xfrm>
            <a:off x="838200" y="1825625"/>
            <a:ext cx="10515600" cy="2996541"/>
          </a:xfrm>
        </p:spPr>
        <p:txBody>
          <a:bodyPr/>
          <a:lstStyle/>
          <a:p>
            <a:r>
              <a:rPr lang="en-US" dirty="0"/>
              <a:t>As this algorithm is fast and efficient, you can use it to make real-time predictions.</a:t>
            </a:r>
          </a:p>
          <a:p>
            <a:r>
              <a:rPr lang="en-US" dirty="0"/>
              <a:t>This algorithm is popular for multi-class predictions</a:t>
            </a:r>
          </a:p>
          <a:p>
            <a:r>
              <a:rPr lang="en-US" dirty="0"/>
              <a:t>Email services (like Gmail) use this algorithm to figure out whether an email is a spam or not.</a:t>
            </a:r>
          </a:p>
          <a:p>
            <a:r>
              <a:rPr lang="en-US" dirty="0"/>
              <a:t>Sentiment Analysis</a:t>
            </a:r>
          </a:p>
          <a:p>
            <a:endParaRPr lang="en-US" dirty="0"/>
          </a:p>
          <a:p>
            <a:endParaRPr lang="en-US" dirty="0"/>
          </a:p>
          <a:p>
            <a:endParaRPr lang="en-US" dirty="0"/>
          </a:p>
        </p:txBody>
      </p:sp>
    </p:spTree>
    <p:extLst>
      <p:ext uri="{BB962C8B-B14F-4D97-AF65-F5344CB8AC3E}">
        <p14:creationId xmlns:p14="http://schemas.microsoft.com/office/powerpoint/2010/main" val="3565354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12382" t="24402" r="34976" b="19120"/>
          <a:stretch/>
        </p:blipFill>
        <p:spPr>
          <a:xfrm>
            <a:off x="940278" y="623916"/>
            <a:ext cx="9747849" cy="5882775"/>
          </a:xfrm>
          <a:prstGeom prst="rect">
            <a:avLst/>
          </a:prstGeom>
        </p:spPr>
      </p:pic>
    </p:spTree>
    <p:extLst>
      <p:ext uri="{BB962C8B-B14F-4D97-AF65-F5344CB8AC3E}">
        <p14:creationId xmlns:p14="http://schemas.microsoft.com/office/powerpoint/2010/main" val="3876807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 </a:t>
            </a:r>
          </a:p>
        </p:txBody>
      </p:sp>
      <p:pic>
        <p:nvPicPr>
          <p:cNvPr id="4" name="Picture 3"/>
          <p:cNvPicPr>
            <a:picLocks noChangeAspect="1"/>
          </p:cNvPicPr>
          <p:nvPr/>
        </p:nvPicPr>
        <p:blipFill rotWithShape="1">
          <a:blip r:embed="rId2"/>
          <a:srcRect l="36792" t="30063" r="54222" b="37610"/>
          <a:stretch/>
        </p:blipFill>
        <p:spPr>
          <a:xfrm>
            <a:off x="7434896" y="207034"/>
            <a:ext cx="3115209" cy="6304005"/>
          </a:xfrm>
          <a:prstGeom prst="rect">
            <a:avLst/>
          </a:prstGeom>
        </p:spPr>
      </p:pic>
    </p:spTree>
    <p:extLst>
      <p:ext uri="{BB962C8B-B14F-4D97-AF65-F5344CB8AC3E}">
        <p14:creationId xmlns:p14="http://schemas.microsoft.com/office/powerpoint/2010/main" val="4159426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9553" t="28679" r="40423" b="32578"/>
          <a:stretch/>
        </p:blipFill>
        <p:spPr>
          <a:xfrm>
            <a:off x="1164565" y="1966822"/>
            <a:ext cx="9801769" cy="4270076"/>
          </a:xfrm>
          <a:prstGeom prst="rect">
            <a:avLst/>
          </a:prstGeom>
        </p:spPr>
      </p:pic>
    </p:spTree>
    <p:extLst>
      <p:ext uri="{BB962C8B-B14F-4D97-AF65-F5344CB8AC3E}">
        <p14:creationId xmlns:p14="http://schemas.microsoft.com/office/powerpoint/2010/main" val="19428674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9410" t="26918" r="44599" b="29434"/>
          <a:stretch/>
        </p:blipFill>
        <p:spPr>
          <a:xfrm>
            <a:off x="1138686" y="1328467"/>
            <a:ext cx="9359661" cy="4996619"/>
          </a:xfrm>
          <a:prstGeom prst="rect">
            <a:avLst/>
          </a:prstGeom>
        </p:spPr>
      </p:pic>
    </p:spTree>
    <p:extLst>
      <p:ext uri="{BB962C8B-B14F-4D97-AF65-F5344CB8AC3E}">
        <p14:creationId xmlns:p14="http://schemas.microsoft.com/office/powerpoint/2010/main" val="1675894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7782" t="24402" r="37948" b="30692"/>
          <a:stretch/>
        </p:blipFill>
        <p:spPr>
          <a:xfrm>
            <a:off x="437072" y="443298"/>
            <a:ext cx="11317856" cy="5267894"/>
          </a:xfrm>
          <a:prstGeom prst="rect">
            <a:avLst/>
          </a:prstGeom>
        </p:spPr>
      </p:pic>
    </p:spTree>
    <p:extLst>
      <p:ext uri="{BB962C8B-B14F-4D97-AF65-F5344CB8AC3E}">
        <p14:creationId xmlns:p14="http://schemas.microsoft.com/office/powerpoint/2010/main" val="3200889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2: Multi inputs</a:t>
            </a:r>
          </a:p>
        </p:txBody>
      </p:sp>
      <p:pic>
        <p:nvPicPr>
          <p:cNvPr id="4" name="Picture 3"/>
          <p:cNvPicPr>
            <a:picLocks noChangeAspect="1"/>
          </p:cNvPicPr>
          <p:nvPr/>
        </p:nvPicPr>
        <p:blipFill rotWithShape="1">
          <a:blip r:embed="rId2"/>
          <a:srcRect l="12948" t="28553" r="36321" b="16227"/>
          <a:stretch/>
        </p:blipFill>
        <p:spPr>
          <a:xfrm>
            <a:off x="681485" y="1259457"/>
            <a:ext cx="8686801" cy="5318696"/>
          </a:xfrm>
          <a:prstGeom prst="rect">
            <a:avLst/>
          </a:prstGeom>
        </p:spPr>
      </p:pic>
    </p:spTree>
    <p:extLst>
      <p:ext uri="{BB962C8B-B14F-4D97-AF65-F5344CB8AC3E}">
        <p14:creationId xmlns:p14="http://schemas.microsoft.com/office/powerpoint/2010/main" val="950615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2459</TotalTime>
  <Words>289</Words>
  <Application>Microsoft Office PowerPoint</Application>
  <PresentationFormat>Widescreen</PresentationFormat>
  <Paragraphs>19</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open sans</vt:lpstr>
      <vt:lpstr>Office Theme</vt:lpstr>
      <vt:lpstr>Naïve Bayes</vt:lpstr>
      <vt:lpstr>PowerPoint Presentation</vt:lpstr>
      <vt:lpstr>Apps</vt:lpstr>
      <vt:lpstr>PowerPoint Presentation</vt:lpstr>
      <vt:lpstr>Ex </vt:lpstr>
      <vt:lpstr>PowerPoint Presentation</vt:lpstr>
      <vt:lpstr>PowerPoint Presentation</vt:lpstr>
      <vt:lpstr>PowerPoint Presentation</vt:lpstr>
      <vt:lpstr>Example 2: Multi inputs</vt:lpstr>
      <vt:lpstr>PowerPoint Presentation</vt:lpstr>
      <vt:lpstr>PowerPoint Presentation</vt:lpstr>
      <vt:lpstr>PowerPoint Presentation</vt:lpstr>
      <vt:lpstr>PowerPoint Presentation</vt:lpstr>
      <vt:lpstr>PowerPoint Presentation</vt:lpstr>
      <vt:lpstr>PowerPoint Presentation</vt:lpstr>
      <vt:lpstr>The Zero-Frequency Problem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Naïve Bayes</dc:title>
  <dc:creator>PC</dc:creator>
  <cp:lastModifiedBy>منة الله اسامه محمد عادل عباس الكحكى</cp:lastModifiedBy>
  <cp:revision>16</cp:revision>
  <dcterms:created xsi:type="dcterms:W3CDTF">2022-12-04T16:11:00Z</dcterms:created>
  <dcterms:modified xsi:type="dcterms:W3CDTF">2024-07-31T20:38:12Z</dcterms:modified>
</cp:coreProperties>
</file>

<file path=docProps/thumbnail.jpeg>
</file>